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  <p:sldMasterId id="2147483689" r:id="rId2"/>
  </p:sldMasterIdLst>
  <p:notesMasterIdLst>
    <p:notesMasterId r:id="rId17"/>
  </p:notesMasterIdLst>
  <p:sldIdLst>
    <p:sldId id="256" r:id="rId3"/>
    <p:sldId id="551" r:id="rId4"/>
    <p:sldId id="552" r:id="rId5"/>
    <p:sldId id="553" r:id="rId6"/>
    <p:sldId id="317" r:id="rId7"/>
    <p:sldId id="554" r:id="rId8"/>
    <p:sldId id="556" r:id="rId9"/>
    <p:sldId id="299" r:id="rId10"/>
    <p:sldId id="555" r:id="rId11"/>
    <p:sldId id="558" r:id="rId12"/>
    <p:sldId id="293" r:id="rId13"/>
    <p:sldId id="559" r:id="rId14"/>
    <p:sldId id="560" r:id="rId15"/>
    <p:sldId id="557" r:id="rId16"/>
  </p:sldIdLst>
  <p:sldSz cx="9144000" cy="6858000" type="screen4x3"/>
  <p:notesSz cx="6797675" cy="987425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357FF2D0-0F9D-4CF6-AC70-2AB3A5CB1D39}">
          <p14:sldIdLst>
            <p14:sldId id="256"/>
            <p14:sldId id="551"/>
            <p14:sldId id="552"/>
            <p14:sldId id="553"/>
            <p14:sldId id="317"/>
            <p14:sldId id="554"/>
            <p14:sldId id="556"/>
            <p14:sldId id="299"/>
            <p14:sldId id="555"/>
            <p14:sldId id="558"/>
            <p14:sldId id="293"/>
            <p14:sldId id="559"/>
            <p14:sldId id="560"/>
            <p14:sldId id="557"/>
          </p14:sldIdLst>
        </p14:section>
        <p14:section name="Раздел без заголовка" id="{00848F9E-4EBC-490A-88EE-555394A32BD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5D034C"/>
    <a:srgbClr val="FF0066"/>
    <a:srgbClr val="339933"/>
    <a:srgbClr val="660066"/>
    <a:srgbClr val="333300"/>
    <a:srgbClr val="808000"/>
    <a:srgbClr val="6600CC"/>
    <a:srgbClr val="9AF52B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6" autoAdjust="0"/>
    <p:restoredTop sz="98620" autoAdjust="0"/>
  </p:normalViewPr>
  <p:slideViewPr>
    <p:cSldViewPr>
      <p:cViewPr varScale="1">
        <p:scale>
          <a:sx n="88" d="100"/>
          <a:sy n="88" d="100"/>
        </p:scale>
        <p:origin x="1032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796"/>
    </p:cViewPr>
  </p:sorterViewPr>
  <p:notesViewPr>
    <p:cSldViewPr>
      <p:cViewPr varScale="1">
        <p:scale>
          <a:sx n="89" d="100"/>
          <a:sy n="89" d="100"/>
        </p:scale>
        <p:origin x="-3714" y="-108"/>
      </p:cViewPr>
      <p:guideLst>
        <p:guide orient="horz" pos="3110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D10A46F-33A4-43E1-AE5C-BC8C3AC4156F}" type="datetimeFigureOut">
              <a:rPr lang="ru-RU"/>
              <a:pPr>
                <a:defRPr/>
              </a:pPr>
              <a:t>21.10.2019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E335C0C1-67DF-4A58-92D1-1195F32C14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9198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9C35FD-2D32-44DB-A920-737A5182B97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9104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C35FD-2D32-44DB-A920-737A5182B975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9914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C9DECA-8518-4F13-B0AB-21E1A60A9A1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799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78F39A-47CC-41C1-AB91-B7032131EEF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491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EDD63-3E15-439A-9A22-E55837C6C8E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889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2EC3D9-0C31-4CE7-AC8A-737EB1C5B52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6012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0419D-5F12-46C5-A059-291DFF7F3E7E}" type="datetimeFigureOut">
              <a:rPr lang="ru-RU" smtClean="0"/>
              <a:pPr/>
              <a:t>21.10.2019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5527-68AD-47FD-A5A6-E1F899E32E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18049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0419D-5F12-46C5-A059-291DFF7F3E7E}" type="datetimeFigureOut">
              <a:rPr lang="ru-RU" smtClean="0"/>
              <a:pPr/>
              <a:t>21.10.2019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5527-68AD-47FD-A5A6-E1F899E32E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6091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0419D-5F12-46C5-A059-291DFF7F3E7E}" type="datetimeFigureOut">
              <a:rPr lang="ru-RU" smtClean="0"/>
              <a:pPr/>
              <a:t>21.10.2019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5527-68AD-47FD-A5A6-E1F899E32E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8857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0419D-5F12-46C5-A059-291DFF7F3E7E}" type="datetimeFigureOut">
              <a:rPr lang="ru-RU" smtClean="0"/>
              <a:pPr/>
              <a:t>21.10.2019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5527-68AD-47FD-A5A6-E1F899E32E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05528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0419D-5F12-46C5-A059-291DFF7F3E7E}" type="datetimeFigureOut">
              <a:rPr lang="ru-RU" smtClean="0"/>
              <a:pPr/>
              <a:t>21.10.2019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5527-68AD-47FD-A5A6-E1F899E32E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36270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0419D-5F12-46C5-A059-291DFF7F3E7E}" type="datetimeFigureOut">
              <a:rPr lang="ru-RU" smtClean="0"/>
              <a:pPr/>
              <a:t>21.10.2019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5527-68AD-47FD-A5A6-E1F899E32E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17500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0419D-5F12-46C5-A059-291DFF7F3E7E}" type="datetimeFigureOut">
              <a:rPr lang="ru-RU" smtClean="0"/>
              <a:pPr/>
              <a:t>21.10.2019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5527-68AD-47FD-A5A6-E1F899E32E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757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77A7BC-AB2E-4C14-BA55-D69885BCAC0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4403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0419D-5F12-46C5-A059-291DFF7F3E7E}" type="datetimeFigureOut">
              <a:rPr lang="ru-RU" smtClean="0"/>
              <a:pPr/>
              <a:t>21.10.2019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5527-68AD-47FD-A5A6-E1F899E32E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47731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0419D-5F12-46C5-A059-291DFF7F3E7E}" type="datetimeFigureOut">
              <a:rPr lang="ru-RU" smtClean="0"/>
              <a:pPr/>
              <a:t>21.10.2019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5527-68AD-47FD-A5A6-E1F899E32E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31596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0419D-5F12-46C5-A059-291DFF7F3E7E}" type="datetimeFigureOut">
              <a:rPr lang="ru-RU" smtClean="0"/>
              <a:pPr/>
              <a:t>21.10.2019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5527-68AD-47FD-A5A6-E1F899E32E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23444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0419D-5F12-46C5-A059-291DFF7F3E7E}" type="datetimeFigureOut">
              <a:rPr lang="ru-RU" smtClean="0"/>
              <a:pPr/>
              <a:t>21.10.2019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5527-68AD-47FD-A5A6-E1F899E32E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0794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EE4E65-6A52-45E2-83FC-5E4086983B3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558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C9FF4C-6059-4EF1-8BB5-C63658CA3D0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108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ADF310-B6DF-4E1A-B597-A0F6CB2F585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090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B95446-FBDB-4A74-B0CC-ECC20E500C2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477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D407BD-30C1-417B-AF1D-43E59C1AF15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206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777067-3313-4FFA-A158-3D27A2E05A8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388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39DBE7-BEDA-4BEF-8587-C0F3553F73E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248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alphaModFix amt="36000"/>
            <a:duotone>
              <a:prstClr val="black"/>
              <a:schemeClr val="tx2">
                <a:tint val="45000"/>
                <a:satMod val="400000"/>
              </a:schemeClr>
            </a:duotone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C4DA42F6-C3F2-4540-8B26-825D19374A51}" type="slidenum">
              <a:rPr lang="ru-RU">
                <a:solidFill>
                  <a:srgbClr val="000000"/>
                </a:solidFill>
                <a:latin typeface="Arial" charset="0"/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430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0419D-5F12-46C5-A059-291DFF7F3E7E}" type="datetimeFigureOut">
              <a:rPr lang="ru-RU" smtClean="0"/>
              <a:pPr/>
              <a:t>21.10.2019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65527-68AD-47FD-A5A6-E1F899E32E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6561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>
            <a:extLst>
              <a:ext uri="{FF2B5EF4-FFF2-40B4-BE49-F238E27FC236}">
                <a16:creationId xmlns:a16="http://schemas.microsoft.com/office/drawing/2014/main" id="{D13996E5-164E-46B3-BCDC-A39869E14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08720"/>
            <a:ext cx="9144000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endParaRPr lang="ru-RU" sz="2000" b="1" dirty="0">
              <a:solidFill>
                <a:srgbClr val="000000"/>
              </a:solidFill>
              <a:latin typeface="Arial"/>
            </a:endParaRPr>
          </a:p>
          <a:p>
            <a:pPr eaLnBrk="1" hangingPunct="1"/>
            <a:endParaRPr lang="ru-RU" sz="3600" dirty="0">
              <a:solidFill>
                <a:srgbClr val="000000"/>
              </a:solidFill>
              <a:latin typeface="Arial"/>
            </a:endParaRPr>
          </a:p>
          <a:p>
            <a:pPr eaLnBrk="1" hangingPunct="1"/>
            <a:r>
              <a:rPr lang="ru-RU" b="1" dirty="0">
                <a:solidFill>
                  <a:schemeClr val="tx1"/>
                </a:solidFill>
                <a:latin typeface="Arial"/>
              </a:rPr>
              <a:t>Разработка эталонов в области ионизирующих излучений</a:t>
            </a:r>
            <a:br>
              <a:rPr lang="ru-RU" dirty="0">
                <a:solidFill>
                  <a:schemeClr val="tx1"/>
                </a:solidFill>
                <a:latin typeface="Arial"/>
              </a:rPr>
            </a:br>
            <a:br>
              <a:rPr lang="ru-RU" sz="1800" dirty="0">
                <a:solidFill>
                  <a:schemeClr val="tx1"/>
                </a:solidFill>
                <a:latin typeface="Arial"/>
              </a:rPr>
            </a:br>
            <a:endParaRPr lang="ru-RU" sz="1800" dirty="0">
              <a:solidFill>
                <a:schemeClr val="tx1"/>
              </a:solidFill>
              <a:latin typeface="Arial"/>
            </a:endParaRPr>
          </a:p>
          <a:p>
            <a:pPr eaLnBrk="1" hangingPunct="1"/>
            <a:r>
              <a:rPr lang="ru-RU" sz="2000" b="1" kern="0" dirty="0" err="1">
                <a:solidFill>
                  <a:schemeClr val="tx1"/>
                </a:solidFill>
                <a:latin typeface="Arial"/>
              </a:rPr>
              <a:t>С.В.Коростин</a:t>
            </a:r>
            <a:endParaRPr lang="ru-RU" sz="2000" b="1" kern="0" dirty="0">
              <a:solidFill>
                <a:schemeClr val="tx1"/>
              </a:solidFill>
              <a:latin typeface="Arial"/>
            </a:endParaRPr>
          </a:p>
          <a:p>
            <a:pPr eaLnBrk="1" hangingPunct="1"/>
            <a:r>
              <a:rPr lang="ru-RU" sz="2000" b="1" kern="0" dirty="0">
                <a:solidFill>
                  <a:schemeClr val="tx1"/>
                </a:solidFill>
                <a:latin typeface="Arial"/>
              </a:rPr>
              <a:t>ООО «НТЦ Амплитуда»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0EC9E268-DA8B-46A3-B3DC-C31B47E951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509" y="908720"/>
            <a:ext cx="8650982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800" b="1" kern="0" dirty="0">
                <a:solidFill>
                  <a:schemeClr val="tx1"/>
                </a:solidFill>
                <a:latin typeface="Arial"/>
              </a:rPr>
              <a:t>Научно-техническая  конференция «Ядерное приборостроение. Актуальные вопросы разработки, производства, эксплуатации. Метрология ионизирующих излучений» </a:t>
            </a:r>
          </a:p>
          <a:p>
            <a:pPr eaLnBrk="1" hangingPunct="1"/>
            <a:r>
              <a:rPr lang="ru-RU" sz="1800" b="1" kern="0" dirty="0">
                <a:solidFill>
                  <a:schemeClr val="tx1"/>
                </a:solidFill>
                <a:latin typeface="Arial"/>
              </a:rPr>
              <a:t>22-24 октября, Сочи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AB64C1-5E61-40F5-9D0C-B87ADA6B0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8520" y="274638"/>
            <a:ext cx="9252520" cy="1143000"/>
          </a:xfrm>
        </p:spPr>
        <p:txBody>
          <a:bodyPr/>
          <a:lstStyle/>
          <a:p>
            <a:r>
              <a:rPr lang="ru-RU" dirty="0"/>
              <a:t>Оборудование для реализации метода совпадений</a:t>
            </a:r>
            <a:br>
              <a:rPr lang="ru-RU" dirty="0"/>
            </a:br>
            <a:r>
              <a:rPr lang="ru-RU" dirty="0"/>
              <a:t>(входит в состав ГЭТ 6-2016)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7EDA428-D6AE-4CDF-81BB-E81EED450C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2" t="8399" r="19676" b="8652"/>
          <a:stretch/>
        </p:blipFill>
        <p:spPr>
          <a:xfrm>
            <a:off x="1475656" y="1444575"/>
            <a:ext cx="5400600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8241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71864" y="116632"/>
            <a:ext cx="8568952" cy="680896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006E2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Установки поверочные УПГД-02А «Фотон» до 1 Зв/ч и УПГД-03А «Фотон-2» до 30 Зв/ч</a:t>
            </a:r>
            <a:endParaRPr lang="en-US" sz="2400" b="1" dirty="0">
              <a:solidFill>
                <a:srgbClr val="006E24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63687" y="1289970"/>
            <a:ext cx="287474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Наличие перегрузочного устройства</a:t>
            </a:r>
          </a:p>
          <a:p>
            <a:pPr>
              <a:buFont typeface="Arial" pitchFamily="34" charset="0"/>
              <a:buChar char="•"/>
            </a:pPr>
            <a:r>
              <a:rPr lang="ru-RU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при отключении питания установка автоматически переходит в режим «хранение источников», что гарантирует безопасность персонала  </a:t>
            </a:r>
          </a:p>
          <a:p>
            <a:pPr>
              <a:buFont typeface="Arial" pitchFamily="34" charset="0"/>
              <a:buChar char="•"/>
            </a:pPr>
            <a:r>
              <a:rPr lang="ru-RU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возможность управления установкой дистанционно по сети </a:t>
            </a:r>
            <a:r>
              <a:rPr lang="en-US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Ethernet</a:t>
            </a:r>
            <a:r>
              <a:rPr lang="ru-RU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(выбор источника, движение инструментального столика и т.д.</a:t>
            </a:r>
            <a:r>
              <a:rPr lang="en-US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) </a:t>
            </a:r>
            <a:r>
              <a:rPr lang="ru-RU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позволяет значительно снизить дозовые нагрузки на персонал </a:t>
            </a:r>
          </a:p>
          <a:p>
            <a:pPr>
              <a:buFont typeface="Arial" pitchFamily="34" charset="0"/>
              <a:buChar char="•"/>
            </a:pPr>
            <a:endParaRPr lang="ru-RU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ru-RU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CE3F9C-1276-4630-9F99-3B6D8FE63720}"/>
              </a:ext>
            </a:extLst>
          </p:cNvPr>
          <p:cNvSpPr txBox="1"/>
          <p:nvPr/>
        </p:nvSpPr>
        <p:spPr>
          <a:xfrm>
            <a:off x="0" y="5321843"/>
            <a:ext cx="87484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Проектирование и строительство / доработка </a:t>
            </a:r>
          </a:p>
          <a:p>
            <a:r>
              <a:rPr lang="ru-RU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радиационно- защитного помещения</a:t>
            </a:r>
          </a:p>
          <a:p>
            <a:endParaRPr lang="ru-RU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34AE034-02BE-4FC7-A93D-8A1CC749A1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34" t="5662" r="12909" b="1273"/>
          <a:stretch/>
        </p:blipFill>
        <p:spPr>
          <a:xfrm>
            <a:off x="4716016" y="1289970"/>
            <a:ext cx="4176465" cy="319697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DAA13A-8F7C-421C-8124-A9ADADAB8D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716" t="8512" r="41321" b="6235"/>
          <a:stretch/>
        </p:blipFill>
        <p:spPr>
          <a:xfrm>
            <a:off x="251519" y="1052736"/>
            <a:ext cx="1512167" cy="350186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5A77BC2-D7E2-47D9-AF27-209815DDE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84" y="5877272"/>
            <a:ext cx="7848872" cy="576064"/>
          </a:xfrm>
        </p:spPr>
        <p:txBody>
          <a:bodyPr/>
          <a:lstStyle/>
          <a:p>
            <a:r>
              <a:rPr lang="ru-RU" sz="2000" dirty="0"/>
              <a:t>Фантомы ПММА по </a:t>
            </a:r>
            <a:r>
              <a:rPr lang="en-US" sz="2000" dirty="0"/>
              <a:t>ISO</a:t>
            </a:r>
            <a:r>
              <a:rPr lang="ru-RU" sz="2000" dirty="0"/>
              <a:t> 4037-3-2013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2794ACE-5780-4AE9-BFA8-B34A2FBF5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1484784"/>
            <a:ext cx="5532106" cy="4149080"/>
          </a:xfrm>
          <a:prstGeom prst="rect">
            <a:avLst/>
          </a:prstGeom>
        </p:spPr>
      </p:pic>
      <p:sp>
        <p:nvSpPr>
          <p:cNvPr id="4" name="Объект 2">
            <a:extLst>
              <a:ext uri="{FF2B5EF4-FFF2-40B4-BE49-F238E27FC236}">
                <a16:creationId xmlns:a16="http://schemas.microsoft.com/office/drawing/2014/main" id="{2026F38E-5EBA-45B0-A845-839CD5360376}"/>
              </a:ext>
            </a:extLst>
          </p:cNvPr>
          <p:cNvSpPr txBox="1">
            <a:spLocks/>
          </p:cNvSpPr>
          <p:nvPr/>
        </p:nvSpPr>
        <p:spPr bwMode="auto">
          <a:xfrm>
            <a:off x="35496" y="197260"/>
            <a:ext cx="9073008" cy="927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ru-RU" sz="2800" kern="0" dirty="0"/>
              <a:t>Модернизация действующих поверочных установок, включая дооснащение фантомами </a:t>
            </a:r>
          </a:p>
        </p:txBody>
      </p:sp>
    </p:spTree>
    <p:extLst>
      <p:ext uri="{BB962C8B-B14F-4D97-AF65-F5344CB8AC3E}">
        <p14:creationId xmlns:p14="http://schemas.microsoft.com/office/powerpoint/2010/main" val="29219519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6836E0-C71D-42B0-A851-FBDF673B9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Ионизационные камеры </a:t>
            </a:r>
            <a:br>
              <a:rPr lang="ru-RU" dirty="0"/>
            </a:br>
            <a:r>
              <a:rPr lang="ru-RU" dirty="0"/>
              <a:t>(1 л , 0,6 см</a:t>
            </a:r>
            <a:r>
              <a:rPr lang="ru-RU" baseline="30000" dirty="0"/>
              <a:t>3</a:t>
            </a:r>
            <a:r>
              <a:rPr lang="ru-RU" dirty="0"/>
              <a:t>)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92CBE7CE-8FD6-4A65-B9EC-8593442A9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060848"/>
            <a:ext cx="3523793" cy="352379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AB6D62-2708-40C3-8C82-5E614668A6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144"/>
          <a:stretch/>
        </p:blipFill>
        <p:spPr>
          <a:xfrm>
            <a:off x="3275856" y="1527643"/>
            <a:ext cx="5868144" cy="414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4821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8E8B02-B9B2-423E-92F4-BAAAED8C9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ru-RU" dirty="0"/>
              <a:t>Основные принципы разработки эталонов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9A4C43-B2BE-45F2-A0FA-75809390A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40768"/>
            <a:ext cx="9144000" cy="5256584"/>
          </a:xfrm>
        </p:spPr>
        <p:txBody>
          <a:bodyPr/>
          <a:lstStyle/>
          <a:p>
            <a:r>
              <a:rPr lang="ru-RU" sz="4000" b="1" dirty="0">
                <a:solidFill>
                  <a:srgbClr val="7030A0"/>
                </a:solidFill>
              </a:rPr>
              <a:t>Прослеживаемость к Государственным первичным эталонам</a:t>
            </a:r>
          </a:p>
          <a:p>
            <a:r>
              <a:rPr lang="ru-RU" sz="4000" b="1" dirty="0">
                <a:solidFill>
                  <a:srgbClr val="800000"/>
                </a:solidFill>
              </a:rPr>
              <a:t>Калибровка</a:t>
            </a:r>
          </a:p>
          <a:p>
            <a:r>
              <a:rPr lang="ru-RU" sz="4000" b="1" dirty="0" err="1">
                <a:solidFill>
                  <a:srgbClr val="FF0066"/>
                </a:solidFill>
              </a:rPr>
              <a:t>Моноуклидный</a:t>
            </a:r>
            <a:r>
              <a:rPr lang="ru-RU" sz="4000" b="1" dirty="0">
                <a:solidFill>
                  <a:srgbClr val="FF0066"/>
                </a:solidFill>
              </a:rPr>
              <a:t> состав ИИИ - РЭ</a:t>
            </a:r>
          </a:p>
          <a:p>
            <a:pPr marL="0" indent="0">
              <a:buNone/>
            </a:pPr>
            <a:r>
              <a:rPr lang="ru-RU" sz="4000" b="1" u="sng" dirty="0">
                <a:solidFill>
                  <a:srgbClr val="FF0066"/>
                </a:solidFill>
              </a:rPr>
              <a:t>Проблема –запросы источников – рабочих эталонов для МРК</a:t>
            </a:r>
          </a:p>
        </p:txBody>
      </p:sp>
    </p:spTree>
    <p:extLst>
      <p:ext uri="{BB962C8B-B14F-4D97-AF65-F5344CB8AC3E}">
        <p14:creationId xmlns:p14="http://schemas.microsoft.com/office/powerpoint/2010/main" val="1579093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C2562D-FECC-4DE6-ACE5-2436748B1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0"/>
            <a:ext cx="9031682" cy="476672"/>
          </a:xfrm>
        </p:spPr>
        <p:txBody>
          <a:bodyPr/>
          <a:lstStyle/>
          <a:p>
            <a:r>
              <a:rPr lang="ru-RU" sz="2000" b="1" dirty="0">
                <a:solidFill>
                  <a:srgbClr val="333300"/>
                </a:solidFill>
              </a:rPr>
              <a:t>Эталоны в области спектрометрии и радиометрии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262392-7E07-4E27-8BE9-CC481FA888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04664"/>
            <a:ext cx="9139186" cy="6264696"/>
          </a:xfrm>
        </p:spPr>
        <p:txBody>
          <a:bodyPr/>
          <a:lstStyle/>
          <a:p>
            <a:pPr marL="0" indent="0">
              <a:buNone/>
            </a:pPr>
            <a:r>
              <a:rPr lang="ru-RU" sz="2400" b="1" dirty="0">
                <a:solidFill>
                  <a:srgbClr val="FF0000"/>
                </a:solidFill>
              </a:rPr>
              <a:t>Источники фотонного ионизирующего излучения радионуклидные закрытые ОСГИ-А </a:t>
            </a:r>
            <a:r>
              <a:rPr lang="ru-RU" sz="2000" b="1" dirty="0">
                <a:solidFill>
                  <a:srgbClr val="FF0000"/>
                </a:solidFill>
              </a:rPr>
              <a:t>RU.С.38.001.А №56599</a:t>
            </a:r>
          </a:p>
          <a:p>
            <a:pPr marL="0" indent="0">
              <a:buNone/>
            </a:pPr>
            <a:endParaRPr lang="ru-RU" sz="20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sz="2800" dirty="0"/>
          </a:p>
          <a:p>
            <a:pPr marL="0" indent="0">
              <a:buNone/>
            </a:pPr>
            <a:endParaRPr lang="ru-RU" sz="2800" dirty="0"/>
          </a:p>
          <a:p>
            <a:pPr marL="0" indent="0">
              <a:buNone/>
            </a:pPr>
            <a:endParaRPr lang="ru-RU" sz="2800" dirty="0"/>
          </a:p>
          <a:p>
            <a:pPr marL="0" indent="0">
              <a:buNone/>
            </a:pPr>
            <a:r>
              <a:rPr lang="ru-RU" sz="2800" b="1" u="sng" dirty="0"/>
              <a:t>Особенности конструкции:</a:t>
            </a:r>
          </a:p>
          <a:p>
            <a:pPr>
              <a:buFontTx/>
              <a:buChar char="-"/>
            </a:pPr>
            <a:r>
              <a:rPr lang="ru-RU" sz="2800" b="1" dirty="0">
                <a:solidFill>
                  <a:srgbClr val="7030A0"/>
                </a:solidFill>
              </a:rPr>
              <a:t>Диаметры: 25 и 29 мм;</a:t>
            </a:r>
          </a:p>
          <a:p>
            <a:pPr>
              <a:buFontTx/>
              <a:buChar char="-"/>
            </a:pPr>
            <a:r>
              <a:rPr lang="ru-RU" sz="2800" b="1" dirty="0">
                <a:solidFill>
                  <a:srgbClr val="800000"/>
                </a:solidFill>
              </a:rPr>
              <a:t>Исполнение корпусное (с кольцом) и </a:t>
            </a:r>
            <a:r>
              <a:rPr lang="ru-RU" sz="2800" b="1" dirty="0" err="1">
                <a:solidFill>
                  <a:srgbClr val="800000"/>
                </a:solidFill>
              </a:rPr>
              <a:t>бескорпусное</a:t>
            </a:r>
            <a:r>
              <a:rPr lang="ru-RU" sz="2800" b="1" dirty="0">
                <a:solidFill>
                  <a:srgbClr val="800000"/>
                </a:solidFill>
              </a:rPr>
              <a:t> (без кольца –толщина 0,3 мм);</a:t>
            </a:r>
          </a:p>
          <a:p>
            <a:pPr>
              <a:buFontTx/>
              <a:buChar char="-"/>
            </a:pPr>
            <a:r>
              <a:rPr lang="ru-RU" sz="2800" b="1" dirty="0">
                <a:solidFill>
                  <a:srgbClr val="FF0000"/>
                </a:solidFill>
              </a:rPr>
              <a:t>Маркировка – крупный шрифт с отметкой центра;</a:t>
            </a:r>
          </a:p>
          <a:p>
            <a:pPr>
              <a:buFontTx/>
              <a:buChar char="-"/>
            </a:pP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Цветовая маркировка радионуклидов.</a:t>
            </a:r>
          </a:p>
          <a:p>
            <a:pPr>
              <a:buFontTx/>
              <a:buChar char="-"/>
            </a:pPr>
            <a:endParaRPr lang="ru-RU" sz="28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9DA5849-B388-4C5D-B4DE-CC1FCD483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268760"/>
            <a:ext cx="4419983" cy="148755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6A9000-9A38-4422-92D6-1A96DDA51B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1515960"/>
            <a:ext cx="2684494" cy="202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674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62F709C5-6806-4B03-A969-5537E9787D2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1855937"/>
              </p:ext>
            </p:extLst>
          </p:nvPr>
        </p:nvGraphicFramePr>
        <p:xfrm>
          <a:off x="89756" y="764131"/>
          <a:ext cx="8964487" cy="5961132"/>
        </p:xfrm>
        <a:graphic>
          <a:graphicData uri="http://schemas.openxmlformats.org/drawingml/2006/table">
            <a:tbl>
              <a:tblPr firstRow="1" firstCol="1" bandRow="1"/>
              <a:tblGrid>
                <a:gridCol w="2478550">
                  <a:extLst>
                    <a:ext uri="{9D8B030D-6E8A-4147-A177-3AD203B41FA5}">
                      <a16:colId xmlns:a16="http://schemas.microsoft.com/office/drawing/2014/main" val="1438240713"/>
                    </a:ext>
                  </a:extLst>
                </a:gridCol>
                <a:gridCol w="1571646">
                  <a:extLst>
                    <a:ext uri="{9D8B030D-6E8A-4147-A177-3AD203B41FA5}">
                      <a16:colId xmlns:a16="http://schemas.microsoft.com/office/drawing/2014/main" val="1194058568"/>
                    </a:ext>
                  </a:extLst>
                </a:gridCol>
                <a:gridCol w="4914291">
                  <a:extLst>
                    <a:ext uri="{9D8B030D-6E8A-4147-A177-3AD203B41FA5}">
                      <a16:colId xmlns:a16="http://schemas.microsoft.com/office/drawing/2014/main" val="1993794815"/>
                    </a:ext>
                  </a:extLst>
                </a:gridCol>
              </a:tblGrid>
              <a:tr h="11299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18770" algn="l"/>
                        </a:tabLs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Воздействующий фактор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18770" algn="l"/>
                        </a:tabLs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318770" algn="l"/>
                        </a:tabLs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жесткости воздействия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18770" algn="l"/>
                        </a:tabLs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Рабочие условия эксплуатации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3438570"/>
                  </a:ext>
                </a:extLst>
              </a:tr>
              <a:tr h="11299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18770" algn="l"/>
                        </a:tabLs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Температура окружающего воздуха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18770" algn="l"/>
                        </a:tabLs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18770" algn="l"/>
                        </a:tabLs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 минус 50 °С до плюс 50 °С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8382886"/>
                  </a:ext>
                </a:extLst>
              </a:tr>
              <a:tr h="7533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18770" algn="l"/>
                        </a:tabLst>
                      </a:pPr>
                      <a:r>
                        <a:rPr lang="ru-RU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Относительная влажность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18770" algn="l"/>
                        </a:tabLs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18770" algn="l"/>
                        </a:tabLs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 98 % при температуре 30 °С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4210877"/>
                  </a:ext>
                </a:extLst>
              </a:tr>
              <a:tr h="3766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18770" algn="l"/>
                        </a:tabLst>
                      </a:pPr>
                      <a:r>
                        <a:rPr lang="ru-RU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Давление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18770" algn="l"/>
                        </a:tabLst>
                      </a:pPr>
                      <a:r>
                        <a:rPr lang="ru-RU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18770" algn="l"/>
                        </a:tabLs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 25 до 500 кПа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500660"/>
                  </a:ext>
                </a:extLst>
              </a:tr>
              <a:tr h="7533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18770" algn="l"/>
                        </a:tabLst>
                      </a:pPr>
                      <a:r>
                        <a:rPr lang="ru-RU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Удар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18770" algn="l"/>
                        </a:tabLst>
                      </a:pPr>
                      <a:r>
                        <a:rPr lang="ru-RU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максимальное ускорение </a:t>
                      </a:r>
                    </a:p>
                    <a:p>
                      <a:pPr indent="21590"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 150 м/с</a:t>
                      </a:r>
                      <a:r>
                        <a:rPr lang="ru-RU" sz="2400" b="1" baseline="30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318770" algn="l"/>
                        </a:tabLs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длительность импульса до 30 </a:t>
                      </a:r>
                      <a:r>
                        <a:rPr lang="ru-RU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мс</a:t>
                      </a: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2064695"/>
                  </a:ext>
                </a:extLst>
              </a:tr>
              <a:tr h="3766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18770" algn="l"/>
                        </a:tabLs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Синусоидальная вибрации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18770" algn="l"/>
                        </a:tabLs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диапазон частот от 5 до 50 Гц,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318770" algn="l"/>
                        </a:tabLs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амплитуда ускорения от 5 до 50 м/с</a:t>
                      </a:r>
                      <a:r>
                        <a:rPr lang="ru-RU" sz="2400" b="1" baseline="30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0903039"/>
                  </a:ext>
                </a:extLst>
              </a:tr>
              <a:tr h="3766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18770" algn="l"/>
                        </a:tabLs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Прокол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18770" algn="l"/>
                        </a:tabLs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18770" algn="l"/>
                        </a:tabLs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г с высоты 1 м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16770"/>
                  </a:ext>
                </a:extLst>
              </a:tr>
            </a:tbl>
          </a:graphicData>
        </a:graphic>
      </p:graphicFrame>
      <p:sp>
        <p:nvSpPr>
          <p:cNvPr id="8" name="Rectangle 2">
            <a:extLst>
              <a:ext uri="{FF2B5EF4-FFF2-40B4-BE49-F238E27FC236}">
                <a16:creationId xmlns:a16="http://schemas.microsoft.com/office/drawing/2014/main" id="{4C5C2A2C-0C23-4174-BB61-A44B1F0CFC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9000" y="0"/>
            <a:ext cx="7735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2225" eaLnBrk="0" hangingPunct="0">
              <a:tabLst>
                <a:tab pos="3190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3190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3190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3190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3190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190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190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190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190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2222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19088" algn="l"/>
              </a:tabLst>
            </a:pP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Рабочие условия эксплуатации по ГОСТ 25926-90:</a:t>
            </a:r>
            <a:endParaRPr kumimoji="0" lang="ru-RU" altLang="ru-RU" sz="2000" b="1" i="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Arial" panose="020B0604020202020204" pitchFamily="34" charset="0"/>
            </a:endParaRPr>
          </a:p>
          <a:p>
            <a:pPr marL="0" marR="0" lvl="0" indent="2222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19088" algn="l"/>
              </a:tabLst>
            </a:pP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Соответствует классу прочности С23222 по ГОСТ 25926-90. </a:t>
            </a:r>
            <a:endParaRPr kumimoji="0" lang="ru-RU" altLang="ru-RU" sz="2000" b="1" i="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4E4DF99-AE0F-4945-8131-E1A2CCBADE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59" y="0"/>
            <a:ext cx="129614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2225" eaLnBrk="0" hangingPunct="0">
              <a:tabLst>
                <a:tab pos="3190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3190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3190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3190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3190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190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190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190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190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2222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19088" algn="l"/>
              </a:tabLst>
            </a:pP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ОСГИ-А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7396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58D9475-276D-47C8-8205-44766AB92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573917"/>
            <a:ext cx="8064896" cy="1198899"/>
          </a:xfrm>
        </p:spPr>
        <p:txBody>
          <a:bodyPr/>
          <a:lstStyle/>
          <a:p>
            <a:r>
              <a:rPr lang="ru-RU" b="1" dirty="0">
                <a:solidFill>
                  <a:srgbClr val="800000"/>
                </a:solidFill>
              </a:rPr>
              <a:t>Работа в «близких» геометриях</a:t>
            </a:r>
          </a:p>
          <a:p>
            <a:r>
              <a:rPr lang="ru-RU" b="1" dirty="0">
                <a:solidFill>
                  <a:srgbClr val="002060"/>
                </a:solidFill>
              </a:rPr>
              <a:t>Использование в фантомах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AC6D15E-3480-49C0-9674-426D8AE92D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59" y="0"/>
            <a:ext cx="129614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2225" eaLnBrk="0" hangingPunct="0">
              <a:tabLst>
                <a:tab pos="3190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3190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3190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3190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3190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190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190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190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190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2222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19088" algn="l"/>
              </a:tabLst>
            </a:pP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ОСГИ-А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FCB5DDE-ED09-4781-A6DC-98B2E13EA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9000" y="30778"/>
            <a:ext cx="7735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2225" eaLnBrk="0" hangingPunct="0">
              <a:tabLst>
                <a:tab pos="3190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3190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3190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3190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3190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190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190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190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190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2222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19088" algn="l"/>
              </a:tabLst>
            </a:pPr>
            <a:r>
              <a:rPr kumimoji="0" lang="ru-RU" altLang="ru-RU" sz="36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Особенности применения</a:t>
            </a:r>
            <a:endParaRPr kumimoji="0" lang="ru-RU" altLang="ru-RU" sz="3600" b="1" i="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E927EB0-9202-45EA-AC74-C57DFBA09D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lum contrast="-10000"/>
          </a:blip>
          <a:srcRect t="23359" b="24455"/>
          <a:stretch/>
        </p:blipFill>
        <p:spPr>
          <a:xfrm>
            <a:off x="1825090" y="3023669"/>
            <a:ext cx="5493819" cy="3121141"/>
          </a:xfrm>
          <a:prstGeom prst="rect">
            <a:avLst/>
          </a:prstGeom>
          <a:solidFill>
            <a:srgbClr val="92D050"/>
          </a:solidFill>
          <a:effectLst>
            <a:outerShdw blurRad="50800" dist="50800" dir="5400000" sx="1000" sy="1000" algn="ctr" rotWithShape="0">
              <a:srgbClr val="000000">
                <a:alpha val="0"/>
              </a:srgbClr>
            </a:outerShdw>
          </a:effec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ADFE584-6637-43AE-AB95-F5A538896022}"/>
              </a:ext>
            </a:extLst>
          </p:cNvPr>
          <p:cNvSpPr/>
          <p:nvPr/>
        </p:nvSpPr>
        <p:spPr>
          <a:xfrm>
            <a:off x="323528" y="1798078"/>
            <a:ext cx="88204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6E2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«</a:t>
            </a:r>
            <a:r>
              <a:rPr lang="ru-RU" sz="3200" b="1" dirty="0" err="1">
                <a:solidFill>
                  <a:srgbClr val="006E2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Радионуклидный</a:t>
            </a:r>
            <a:r>
              <a:rPr lang="ru-RU" sz="3200" b="1" dirty="0">
                <a:solidFill>
                  <a:srgbClr val="006E2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3200" b="1" dirty="0" err="1">
                <a:solidFill>
                  <a:srgbClr val="006E2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коструктор</a:t>
            </a:r>
            <a:r>
              <a:rPr lang="ru-RU" sz="3200" b="1" dirty="0">
                <a:solidFill>
                  <a:srgbClr val="006E2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»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многореперный</a:t>
            </a:r>
            <a:r>
              <a:rPr lang="ru-RU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 рабочий эталон на основе комплекта источников ОСГИ-А (толщина каждого источника 0,4мм)</a:t>
            </a:r>
          </a:p>
        </p:txBody>
      </p:sp>
    </p:spTree>
    <p:extLst>
      <p:ext uri="{BB962C8B-B14F-4D97-AF65-F5344CB8AC3E}">
        <p14:creationId xmlns:p14="http://schemas.microsoft.com/office/powerpoint/2010/main" val="6671654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400" b="1" dirty="0">
                <a:solidFill>
                  <a:srgbClr val="006E24"/>
                </a:solidFill>
                <a:latin typeface="Verdana" panose="020B0604030504040204" pitchFamily="34" charset="0"/>
              </a:rPr>
              <a:t>Плоские источники альфа- и бета-излучений</a:t>
            </a:r>
            <a:br>
              <a:rPr lang="ru-RU" altLang="ru-RU" sz="2400" b="1" dirty="0">
                <a:solidFill>
                  <a:srgbClr val="006E24"/>
                </a:solidFill>
                <a:latin typeface="Verdana" panose="020B0604030504040204" pitchFamily="34" charset="0"/>
              </a:rPr>
            </a:br>
            <a:r>
              <a:rPr lang="ru-RU" altLang="ru-RU" sz="2400" b="1" dirty="0">
                <a:solidFill>
                  <a:srgbClr val="006E24"/>
                </a:solidFill>
                <a:latin typeface="Verdana" panose="020B0604030504040204" pitchFamily="34" charset="0"/>
              </a:rPr>
              <a:t>(1-6)С0, (1-6)П9, ОСАИ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7504" y="1447742"/>
            <a:ext cx="5152665" cy="203132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400" b="1" u="sng" dirty="0">
                <a:solidFill>
                  <a:srgbClr val="006E24"/>
                </a:solidFill>
                <a:latin typeface="Verdana" panose="020B0604030504040204" pitchFamily="34" charset="0"/>
              </a:rPr>
              <a:t>ОСАИ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1400" dirty="0" err="1">
                <a:latin typeface="Verdana" panose="020B0604030504040204" pitchFamily="34" charset="0"/>
              </a:rPr>
              <a:t>Радионуклидный</a:t>
            </a:r>
            <a:r>
              <a:rPr lang="ru-RU" altLang="ru-RU" sz="1400" dirty="0">
                <a:latin typeface="Verdana" panose="020B0604030504040204" pitchFamily="34" charset="0"/>
              </a:rPr>
              <a:t> состав определяется техническим заданием (</a:t>
            </a:r>
            <a:r>
              <a:rPr lang="en-US" altLang="ru-RU" sz="1400" dirty="0">
                <a:latin typeface="Verdana" panose="020B0604030504040204" pitchFamily="34" charset="0"/>
              </a:rPr>
              <a:t>U </a:t>
            </a:r>
            <a:r>
              <a:rPr lang="ru-RU" altLang="ru-RU" sz="1400" dirty="0" err="1">
                <a:latin typeface="Verdana" panose="020B0604030504040204" pitchFamily="34" charset="0"/>
              </a:rPr>
              <a:t>прир</a:t>
            </a:r>
            <a:r>
              <a:rPr lang="ru-RU" altLang="ru-RU" sz="1400" dirty="0">
                <a:latin typeface="Verdana" panose="020B0604030504040204" pitchFamily="34" charset="0"/>
              </a:rPr>
              <a:t>., </a:t>
            </a:r>
            <a:r>
              <a:rPr lang="en-US" altLang="ru-RU" sz="1400" dirty="0">
                <a:latin typeface="Verdana" panose="020B0604030504040204" pitchFamily="34" charset="0"/>
              </a:rPr>
              <a:t>Pu-238, Pu-239, Am-241, Th-228, Th-232, Ra-226 </a:t>
            </a:r>
            <a:r>
              <a:rPr lang="ru-RU" altLang="ru-RU" sz="1400" dirty="0">
                <a:latin typeface="Verdana" panose="020B0604030504040204" pitchFamily="34" charset="0"/>
              </a:rPr>
              <a:t>и т.д.)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1400" dirty="0">
                <a:latin typeface="Verdana" panose="020B0604030504040204" pitchFamily="34" charset="0"/>
              </a:rPr>
              <a:t>Активность источника до 200 Бк           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1400" dirty="0">
                <a:latin typeface="Verdana" panose="020B0604030504040204" pitchFamily="34" charset="0"/>
              </a:rPr>
              <a:t>Покрытие </a:t>
            </a:r>
            <a:r>
              <a:rPr lang="ru-RU" altLang="ru-RU" sz="1400" dirty="0" err="1">
                <a:latin typeface="Verdana" panose="020B0604030504040204" pitchFamily="34" charset="0"/>
              </a:rPr>
              <a:t>нанопленкой</a:t>
            </a:r>
            <a:r>
              <a:rPr lang="ru-RU" altLang="ru-RU" sz="1400" dirty="0">
                <a:latin typeface="Verdana" panose="020B0604030504040204" pitchFamily="34" charset="0"/>
              </a:rPr>
              <a:t> </a:t>
            </a:r>
            <a:r>
              <a:rPr lang="en-US" altLang="ru-RU" sz="1400" dirty="0">
                <a:latin typeface="Verdana" panose="020B0604030504040204" pitchFamily="34" charset="0"/>
              </a:rPr>
              <a:t>TiO</a:t>
            </a:r>
            <a:r>
              <a:rPr lang="en-US" altLang="ru-RU" sz="1400" baseline="-25000" dirty="0">
                <a:latin typeface="Verdana" panose="020B0604030504040204" pitchFamily="34" charset="0"/>
              </a:rPr>
              <a:t>2</a:t>
            </a:r>
            <a:r>
              <a:rPr lang="ru-RU" altLang="ru-RU" sz="1400" baseline="-25000" dirty="0">
                <a:latin typeface="Verdana" panose="020B0604030504040204" pitchFamily="34" charset="0"/>
              </a:rPr>
              <a:t> </a:t>
            </a:r>
            <a:r>
              <a:rPr lang="ru-RU" altLang="ru-RU" sz="1400" dirty="0">
                <a:latin typeface="Verdana" panose="020B0604030504040204" pitchFamily="34" charset="0"/>
              </a:rPr>
              <a:t> (от 100 до 200 </a:t>
            </a:r>
            <a:r>
              <a:rPr lang="ru-RU" altLang="ru-RU" sz="1400" dirty="0" err="1">
                <a:latin typeface="Verdana" panose="020B0604030504040204" pitchFamily="34" charset="0"/>
              </a:rPr>
              <a:t>нм</a:t>
            </a:r>
            <a:r>
              <a:rPr lang="ru-RU" altLang="ru-RU" sz="1400" dirty="0">
                <a:latin typeface="Verdana" panose="020B060403050404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1400" dirty="0">
                <a:latin typeface="Verdana" panose="020B0604030504040204" pitchFamily="34" charset="0"/>
              </a:rPr>
              <a:t>Равновесность ДПР </a:t>
            </a:r>
            <a:r>
              <a:rPr lang="en-US" altLang="ru-RU" sz="1400" dirty="0">
                <a:latin typeface="Verdana" panose="020B0604030504040204" pitchFamily="34" charset="0"/>
              </a:rPr>
              <a:t>Ra-22</a:t>
            </a:r>
            <a:r>
              <a:rPr lang="ru-RU" altLang="ru-RU" sz="1400" dirty="0">
                <a:latin typeface="Verdana" panose="020B0604030504040204" pitchFamily="34" charset="0"/>
              </a:rPr>
              <a:t>6</a:t>
            </a:r>
            <a:r>
              <a:rPr lang="en-US" altLang="ru-RU" sz="1400" dirty="0">
                <a:latin typeface="Verdana" panose="020B0604030504040204" pitchFamily="34" charset="0"/>
              </a:rPr>
              <a:t> – </a:t>
            </a:r>
            <a:r>
              <a:rPr lang="ru-RU" altLang="ru-RU" sz="1400" dirty="0">
                <a:latin typeface="Verdana" panose="020B0604030504040204" pitchFamily="34" charset="0"/>
              </a:rPr>
              <a:t>не менее 96%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1400" dirty="0">
                <a:latin typeface="Verdana" panose="020B0604030504040204" pitchFamily="34" charset="0"/>
              </a:rPr>
              <a:t>Калибровка для аттестации в качестве рабочих эталонов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78925" y="3262121"/>
            <a:ext cx="5355445" cy="181588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400" b="1" u="sng" dirty="0">
                <a:solidFill>
                  <a:srgbClr val="006E24"/>
                </a:solidFill>
                <a:latin typeface="Verdana" panose="020B0604030504040204" pitchFamily="34" charset="0"/>
              </a:rPr>
              <a:t>П9 (все типоразмеры)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1400" dirty="0">
                <a:latin typeface="Verdana" panose="020B0604030504040204" pitchFamily="34" charset="0"/>
              </a:rPr>
              <a:t>Активность источника определяется техническим заданием (до 20 </a:t>
            </a:r>
            <a:r>
              <a:rPr lang="ru-RU" altLang="ru-RU" sz="1400" dirty="0" err="1">
                <a:latin typeface="Verdana" panose="020B0604030504040204" pitchFamily="34" charset="0"/>
              </a:rPr>
              <a:t>МБк</a:t>
            </a:r>
            <a:r>
              <a:rPr lang="ru-RU" altLang="ru-RU" sz="1400" dirty="0">
                <a:latin typeface="Verdana" panose="020B060403050404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1400" dirty="0">
                <a:latin typeface="Verdana" panose="020B0604030504040204" pitchFamily="34" charset="0"/>
              </a:rPr>
              <a:t>Покрытие </a:t>
            </a:r>
            <a:r>
              <a:rPr lang="ru-RU" altLang="ru-RU" sz="1400" dirty="0" err="1">
                <a:latin typeface="Verdana" panose="020B0604030504040204" pitchFamily="34" charset="0"/>
              </a:rPr>
              <a:t>нанопленкой</a:t>
            </a:r>
            <a:r>
              <a:rPr lang="ru-RU" altLang="ru-RU" sz="1400" dirty="0">
                <a:latin typeface="Verdana" panose="020B0604030504040204" pitchFamily="34" charset="0"/>
              </a:rPr>
              <a:t> </a:t>
            </a:r>
            <a:r>
              <a:rPr lang="en-US" altLang="ru-RU" sz="1400" dirty="0">
                <a:latin typeface="Verdana" panose="020B0604030504040204" pitchFamily="34" charset="0"/>
              </a:rPr>
              <a:t>TiO</a:t>
            </a:r>
            <a:r>
              <a:rPr lang="en-US" altLang="ru-RU" sz="1400" baseline="-25000" dirty="0">
                <a:latin typeface="Verdana" panose="020B0604030504040204" pitchFamily="34" charset="0"/>
              </a:rPr>
              <a:t>2</a:t>
            </a:r>
            <a:r>
              <a:rPr lang="ru-RU" altLang="ru-RU" sz="1400" baseline="-25000" dirty="0">
                <a:latin typeface="Verdana" panose="020B0604030504040204" pitchFamily="34" charset="0"/>
              </a:rPr>
              <a:t> </a:t>
            </a:r>
            <a:r>
              <a:rPr lang="ru-RU" altLang="ru-RU" sz="1400" dirty="0">
                <a:latin typeface="Verdana" panose="020B0604030504040204" pitchFamily="34" charset="0"/>
              </a:rPr>
              <a:t> (от 100 до 200 </a:t>
            </a:r>
            <a:r>
              <a:rPr lang="ru-RU" altLang="ru-RU" sz="1400" dirty="0" err="1">
                <a:latin typeface="Verdana" panose="020B0604030504040204" pitchFamily="34" charset="0"/>
              </a:rPr>
              <a:t>нм</a:t>
            </a:r>
            <a:r>
              <a:rPr lang="ru-RU" altLang="ru-RU" sz="1400" dirty="0">
                <a:latin typeface="Verdana" panose="020B060403050404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1400" dirty="0">
                <a:latin typeface="Verdana" panose="020B0604030504040204" pitchFamily="34" charset="0"/>
              </a:rPr>
              <a:t>Равномерность распределения радионуклида не менее 95 %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1400" dirty="0">
                <a:latin typeface="Verdana" panose="020B0604030504040204" pitchFamily="34" charset="0"/>
              </a:rPr>
              <a:t>Калибровка для аттестации в качестве рабочих эталонов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99628" y="4871736"/>
            <a:ext cx="5432812" cy="181588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400" b="1" u="sng" dirty="0">
                <a:solidFill>
                  <a:srgbClr val="006E24"/>
                </a:solidFill>
                <a:latin typeface="Verdana" panose="020B0604030504040204" pitchFamily="34" charset="0"/>
              </a:rPr>
              <a:t>С</a:t>
            </a:r>
            <a:r>
              <a:rPr lang="en-US" altLang="ru-RU" sz="1400" b="1" u="sng" dirty="0">
                <a:solidFill>
                  <a:srgbClr val="006E24"/>
                </a:solidFill>
                <a:latin typeface="Verdana" panose="020B0604030504040204" pitchFamily="34" charset="0"/>
              </a:rPr>
              <a:t>0</a:t>
            </a:r>
            <a:endParaRPr lang="ru-RU" altLang="ru-RU" sz="1400" b="1" u="sng" dirty="0">
              <a:solidFill>
                <a:srgbClr val="006E24"/>
              </a:solidFill>
              <a:latin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1400" dirty="0">
                <a:latin typeface="Verdana" panose="020B0604030504040204" pitchFamily="34" charset="0"/>
              </a:rPr>
              <a:t>Активность источника </a:t>
            </a:r>
            <a:r>
              <a:rPr lang="ru-RU" altLang="ru-RU" sz="1400" dirty="0" err="1">
                <a:latin typeface="Verdana" panose="020B0604030504040204" pitchFamily="34" charset="0"/>
              </a:rPr>
              <a:t>источника</a:t>
            </a:r>
            <a:r>
              <a:rPr lang="ru-RU" altLang="ru-RU" sz="1400" dirty="0">
                <a:latin typeface="Verdana" panose="020B0604030504040204" pitchFamily="34" charset="0"/>
              </a:rPr>
              <a:t> определяется техническим заданием (до 250 </a:t>
            </a:r>
            <a:r>
              <a:rPr lang="ru-RU" altLang="ru-RU" sz="1400" dirty="0" err="1">
                <a:latin typeface="Verdana" panose="020B0604030504040204" pitchFamily="34" charset="0"/>
              </a:rPr>
              <a:t>МБк</a:t>
            </a:r>
            <a:r>
              <a:rPr lang="ru-RU" altLang="ru-RU" sz="1400" dirty="0">
                <a:latin typeface="Verdana" panose="020B060403050404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1400" dirty="0">
                <a:latin typeface="Verdana" panose="020B0604030504040204" pitchFamily="34" charset="0"/>
              </a:rPr>
              <a:t>Равномерность распределения радионуклида не менее 95 %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1400" dirty="0">
                <a:latin typeface="Verdana" panose="020B0604030504040204" pitchFamily="34" charset="0"/>
              </a:rPr>
              <a:t>Покрытие</a:t>
            </a:r>
            <a:r>
              <a:rPr lang="en-US" altLang="ru-RU" sz="1400" dirty="0">
                <a:latin typeface="Verdana" panose="020B0604030504040204" pitchFamily="34" charset="0"/>
              </a:rPr>
              <a:t> – </a:t>
            </a:r>
            <a:r>
              <a:rPr lang="ru-RU" altLang="ru-RU" sz="1400" dirty="0">
                <a:latin typeface="Verdana" panose="020B0604030504040204" pitchFamily="34" charset="0"/>
              </a:rPr>
              <a:t>токопроводящий полимер (17 мг/</a:t>
            </a:r>
            <a:r>
              <a:rPr lang="ru-RU" altLang="ru-RU" sz="1400" dirty="0" err="1">
                <a:latin typeface="Verdana" panose="020B0604030504040204" pitchFamily="34" charset="0"/>
              </a:rPr>
              <a:t>кв.см</a:t>
            </a:r>
            <a:r>
              <a:rPr lang="ru-RU" altLang="ru-RU" sz="1400" dirty="0">
                <a:latin typeface="Verdana" panose="020B060403050404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1400" dirty="0">
                <a:latin typeface="Verdana" panose="020B0604030504040204" pitchFamily="34" charset="0"/>
              </a:rPr>
              <a:t>Калибровка для аттестации в качестве рабочих эталонов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795" y="1447742"/>
            <a:ext cx="3452113" cy="22973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05" y="3540630"/>
            <a:ext cx="2494262" cy="30828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632" y="4985893"/>
            <a:ext cx="1844824" cy="184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81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>
          <a:xfrm>
            <a:off x="35496" y="11976"/>
            <a:ext cx="9108504" cy="561424"/>
          </a:xfrm>
        </p:spPr>
        <p:txBody>
          <a:bodyPr>
            <a:normAutofit fontScale="90000"/>
          </a:bodyPr>
          <a:lstStyle/>
          <a:p>
            <a:pPr algn="ctr"/>
            <a:br>
              <a:rPr lang="en-US" altLang="ru-RU" sz="3600" b="1" dirty="0">
                <a:solidFill>
                  <a:srgbClr val="660066"/>
                </a:solidFill>
                <a:latin typeface="Verdana" panose="020B0604030504040204" pitchFamily="34" charset="0"/>
              </a:rPr>
            </a:br>
            <a:r>
              <a:rPr lang="ru-RU" altLang="ru-RU" sz="3600" b="1" dirty="0">
                <a:solidFill>
                  <a:srgbClr val="660066"/>
                </a:solidFill>
                <a:latin typeface="Verdana" panose="020B0604030504040204" pitchFamily="34" charset="0"/>
              </a:rPr>
              <a:t>Объемные источники</a:t>
            </a:r>
            <a:br>
              <a:rPr lang="ru-RU" altLang="ru-RU" sz="3600" b="1" dirty="0">
                <a:solidFill>
                  <a:srgbClr val="660066"/>
                </a:solidFill>
                <a:latin typeface="Verdana" panose="020B0604030504040204" pitchFamily="34" charset="0"/>
              </a:rPr>
            </a:br>
            <a:r>
              <a:rPr lang="ru-RU" altLang="ru-RU" sz="3600" b="1" dirty="0">
                <a:solidFill>
                  <a:srgbClr val="660066"/>
                </a:solidFill>
                <a:latin typeface="Verdana" panose="020B0604030504040204" pitchFamily="34" charset="0"/>
              </a:rPr>
              <a:t>Рабочие эталоны</a:t>
            </a:r>
            <a:r>
              <a:rPr lang="ru-RU" altLang="ru-RU" sz="18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</a:rPr>
              <a:t> </a:t>
            </a:r>
            <a:br>
              <a:rPr lang="ru-RU" altLang="ru-RU" sz="18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</a:rPr>
            </a:br>
            <a:endParaRPr lang="ru-RU" altLang="ru-RU" sz="2000" b="1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496" y="877406"/>
            <a:ext cx="9073008" cy="3785652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400" b="1" dirty="0">
                <a:solidFill>
                  <a:srgbClr val="800000"/>
                </a:solidFill>
                <a:latin typeface="Verdana" panose="020B0604030504040204" pitchFamily="34" charset="0"/>
              </a:rPr>
              <a:t>1. Размеры гранул: 0,1 – 3 мм </a:t>
            </a:r>
          </a:p>
          <a:p>
            <a:r>
              <a:rPr lang="ru-RU" altLang="ru-RU" sz="2400" b="1" dirty="0">
                <a:solidFill>
                  <a:srgbClr val="002060"/>
                </a:solidFill>
                <a:latin typeface="Verdana" panose="020B0604030504040204" pitchFamily="34" charset="0"/>
              </a:rPr>
              <a:t>2. Плотность: 0,01 до 1,8 г/см</a:t>
            </a:r>
            <a:r>
              <a:rPr lang="ru-RU" altLang="ru-RU" sz="2400" b="1" baseline="30000" dirty="0">
                <a:solidFill>
                  <a:srgbClr val="002060"/>
                </a:solidFill>
                <a:latin typeface="Verdana" panose="020B0604030504040204" pitchFamily="34" charset="0"/>
              </a:rPr>
              <a:t>3</a:t>
            </a:r>
          </a:p>
          <a:p>
            <a:r>
              <a:rPr lang="ru-RU" altLang="ru-RU" sz="2400" b="1" dirty="0">
                <a:latin typeface="Verdana" panose="020B0604030504040204" pitchFamily="34" charset="0"/>
              </a:rPr>
              <a:t>3. Радионуклиды: </a:t>
            </a:r>
          </a:p>
          <a:p>
            <a:pPr marL="447675"/>
            <a:r>
              <a:rPr lang="en-US" altLang="ru-RU" sz="2400" b="1" dirty="0">
                <a:latin typeface="Verdana" panose="020B0604030504040204" pitchFamily="34" charset="0"/>
              </a:rPr>
              <a:t>Am-241</a:t>
            </a:r>
            <a:r>
              <a:rPr lang="ru-RU" altLang="ru-RU" sz="2400" b="1" dirty="0">
                <a:latin typeface="Verdana" panose="020B0604030504040204" pitchFamily="34" charset="0"/>
              </a:rPr>
              <a:t>; </a:t>
            </a:r>
            <a:r>
              <a:rPr lang="en-US" altLang="ru-RU" sz="2400" b="1" dirty="0">
                <a:latin typeface="Verdana" panose="020B0604030504040204" pitchFamily="34" charset="0"/>
              </a:rPr>
              <a:t>Pu-241</a:t>
            </a:r>
            <a:r>
              <a:rPr lang="ru-RU" altLang="ru-RU" sz="2400" b="1" dirty="0">
                <a:latin typeface="Verdana" panose="020B0604030504040204" pitchFamily="34" charset="0"/>
              </a:rPr>
              <a:t>; С</a:t>
            </a:r>
            <a:r>
              <a:rPr lang="en-US" altLang="ru-RU" sz="2400" b="1" dirty="0">
                <a:latin typeface="Verdana" panose="020B0604030504040204" pitchFamily="34" charset="0"/>
              </a:rPr>
              <a:t>s-137; Sr-90</a:t>
            </a:r>
            <a:r>
              <a:rPr lang="ru-RU" altLang="ru-RU" sz="2400" b="1" dirty="0">
                <a:latin typeface="Verdana" panose="020B0604030504040204" pitchFamily="34" charset="0"/>
              </a:rPr>
              <a:t>; ЕРН</a:t>
            </a:r>
            <a:r>
              <a:rPr lang="en-US" altLang="ru-RU" sz="2400" b="1" dirty="0">
                <a:latin typeface="Verdana" panose="020B0604030504040204" pitchFamily="34" charset="0"/>
              </a:rPr>
              <a:t>; </a:t>
            </a:r>
            <a:endParaRPr lang="ru-RU" altLang="ru-RU" sz="2400" b="1" dirty="0">
              <a:latin typeface="Verdana" panose="020B0604030504040204" pitchFamily="34" charset="0"/>
            </a:endParaRPr>
          </a:p>
          <a:p>
            <a:pPr marL="447675"/>
            <a:r>
              <a:rPr lang="en-US" altLang="ru-RU" sz="2400" b="1" dirty="0">
                <a:latin typeface="Verdana" panose="020B0604030504040204" pitchFamily="34" charset="0"/>
              </a:rPr>
              <a:t>(Cd-109, Ce-139, Am-241)</a:t>
            </a:r>
            <a:r>
              <a:rPr lang="ru-RU" altLang="ru-RU" sz="2400" b="1" dirty="0">
                <a:latin typeface="Verdana" panose="020B0604030504040204" pitchFamily="34" charset="0"/>
              </a:rPr>
              <a:t>; </a:t>
            </a:r>
          </a:p>
          <a:p>
            <a:pPr marL="447675"/>
            <a:r>
              <a:rPr lang="en-US" altLang="ru-RU" sz="2400" b="1" dirty="0">
                <a:latin typeface="Verdana" panose="020B0604030504040204" pitchFamily="34" charset="0"/>
              </a:rPr>
              <a:t>(Ba-133, Co-60, Cs-137)</a:t>
            </a:r>
            <a:r>
              <a:rPr lang="ru-RU" altLang="ru-RU" sz="2400" b="1" dirty="0">
                <a:latin typeface="Verdana" panose="020B0604030504040204" pitchFamily="34" charset="0"/>
              </a:rPr>
              <a:t> и др.</a:t>
            </a:r>
          </a:p>
          <a:p>
            <a:r>
              <a:rPr lang="ru-RU" altLang="ru-RU" sz="2400" b="1" dirty="0">
                <a:solidFill>
                  <a:srgbClr val="FF0000"/>
                </a:solidFill>
                <a:latin typeface="Verdana" panose="020B0604030504040204" pitchFamily="34" charset="0"/>
              </a:rPr>
              <a:t>4. Технология «Атомы в кристаллах»:</a:t>
            </a:r>
            <a:r>
              <a:rPr lang="en-US" altLang="ru-RU" sz="2400" b="1" dirty="0">
                <a:solidFill>
                  <a:srgbClr val="FF0000"/>
                </a:solidFill>
                <a:latin typeface="Verdana" panose="020B0604030504040204" pitchFamily="34" charset="0"/>
              </a:rPr>
              <a:t> Am-241</a:t>
            </a:r>
            <a:endParaRPr lang="en-US" altLang="ru-RU" sz="2400" b="1" baseline="-25000" dirty="0">
              <a:solidFill>
                <a:srgbClr val="FF0000"/>
              </a:solidFill>
              <a:latin typeface="Verdana" panose="020B0604030504040204" pitchFamily="34" charset="0"/>
            </a:endParaRPr>
          </a:p>
          <a:p>
            <a:r>
              <a:rPr lang="ru-RU" altLang="ru-RU" sz="2400" b="1" dirty="0">
                <a:solidFill>
                  <a:srgbClr val="FF0000"/>
                </a:solidFill>
                <a:latin typeface="Verdana" panose="020B0604030504040204" pitchFamily="34" charset="0"/>
              </a:rPr>
              <a:t>    </a:t>
            </a:r>
            <a:r>
              <a:rPr lang="en-US" altLang="ru-RU" sz="2400" b="1" dirty="0">
                <a:solidFill>
                  <a:srgbClr val="FF0000"/>
                </a:solidFill>
                <a:latin typeface="Verdana" panose="020B0604030504040204" pitchFamily="34" charset="0"/>
              </a:rPr>
              <a:t>Ra-22</a:t>
            </a:r>
            <a:r>
              <a:rPr lang="ru-RU" altLang="ru-RU" sz="2400" b="1" dirty="0">
                <a:solidFill>
                  <a:srgbClr val="FF0000"/>
                </a:solidFill>
                <a:latin typeface="Verdana" panose="020B0604030504040204" pitchFamily="34" charset="0"/>
              </a:rPr>
              <a:t>6</a:t>
            </a:r>
            <a:r>
              <a:rPr lang="en-US" altLang="ru-RU" sz="2400" b="1" dirty="0">
                <a:solidFill>
                  <a:srgbClr val="FF0000"/>
                </a:solidFill>
                <a:latin typeface="Verdana" panose="020B0604030504040204" pitchFamily="34" charset="0"/>
              </a:rPr>
              <a:t> </a:t>
            </a:r>
            <a:r>
              <a:rPr lang="ru-RU" altLang="ru-RU" sz="2400" b="1" dirty="0">
                <a:solidFill>
                  <a:srgbClr val="FF0000"/>
                </a:solidFill>
                <a:latin typeface="Verdana" panose="020B0604030504040204" pitchFamily="34" charset="0"/>
              </a:rPr>
              <a:t>(неравновесность по </a:t>
            </a:r>
            <a:r>
              <a:rPr lang="en-US" altLang="ru-RU" sz="2400" b="1" dirty="0">
                <a:solidFill>
                  <a:srgbClr val="FF0000"/>
                </a:solidFill>
                <a:latin typeface="Verdana" panose="020B0604030504040204" pitchFamily="34" charset="0"/>
              </a:rPr>
              <a:t>Bi214/Pb214</a:t>
            </a:r>
            <a:r>
              <a:rPr lang="ru-RU" altLang="ru-RU" sz="2400" b="1" dirty="0">
                <a:solidFill>
                  <a:srgbClr val="FF0000"/>
                </a:solidFill>
                <a:latin typeface="Verdana" panose="020B0604030504040204" pitchFamily="34" charset="0"/>
              </a:rPr>
              <a:t> не </a:t>
            </a:r>
          </a:p>
          <a:p>
            <a:pPr marL="354013"/>
            <a:r>
              <a:rPr lang="ru-RU" altLang="ru-RU" sz="2400" b="1" dirty="0">
                <a:solidFill>
                  <a:srgbClr val="FF0000"/>
                </a:solidFill>
                <a:latin typeface="Verdana" panose="020B0604030504040204" pitchFamily="34" charset="0"/>
              </a:rPr>
              <a:t>более </a:t>
            </a:r>
            <a:r>
              <a:rPr lang="en-US" altLang="ru-RU" sz="2400" b="1" dirty="0">
                <a:solidFill>
                  <a:srgbClr val="FF0000"/>
                </a:solidFill>
                <a:latin typeface="Verdana" panose="020B0604030504040204" pitchFamily="34" charset="0"/>
              </a:rPr>
              <a:t>3</a:t>
            </a:r>
            <a:r>
              <a:rPr lang="ru-RU" altLang="ru-RU" sz="2400" b="1" dirty="0">
                <a:solidFill>
                  <a:srgbClr val="FF0000"/>
                </a:solidFill>
                <a:latin typeface="Verdana" panose="020B0604030504040204" pitchFamily="34" charset="0"/>
              </a:rPr>
              <a:t> %;  для сравнения - неравновесность </a:t>
            </a:r>
          </a:p>
          <a:p>
            <a:pPr marL="354013"/>
            <a:r>
              <a:rPr lang="ru-RU" altLang="ru-RU" sz="2400" b="1" dirty="0">
                <a:solidFill>
                  <a:srgbClr val="FF0000"/>
                </a:solidFill>
                <a:latin typeface="Verdana" panose="020B0604030504040204" pitchFamily="34" charset="0"/>
              </a:rPr>
              <a:t>в смолах </a:t>
            </a:r>
            <a:r>
              <a:rPr lang="en-US" altLang="ru-RU" sz="2400" b="1" dirty="0">
                <a:solidFill>
                  <a:srgbClr val="FF0000"/>
                </a:solidFill>
                <a:latin typeface="Verdana" panose="020B0604030504040204" pitchFamily="34" charset="0"/>
              </a:rPr>
              <a:t>~</a:t>
            </a:r>
            <a:r>
              <a:rPr lang="ru-RU" altLang="ru-RU" sz="2400" b="1" dirty="0">
                <a:solidFill>
                  <a:srgbClr val="FF0000"/>
                </a:solidFill>
                <a:latin typeface="Verdana" panose="020B0604030504040204" pitchFamily="34" charset="0"/>
              </a:rPr>
              <a:t>10%)</a:t>
            </a:r>
            <a:endParaRPr lang="ru-RU" altLang="ru-RU" sz="2000" b="1" dirty="0">
              <a:solidFill>
                <a:srgbClr val="FFFF00"/>
              </a:solidFill>
              <a:latin typeface="Verdana" panose="020B060403050404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F290D96-C629-4A3F-AF88-875098BA1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57" y="4293002"/>
            <a:ext cx="2448272" cy="253797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D88BD2F-668D-48BD-899C-84B3B8E432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4663058"/>
            <a:ext cx="3672408" cy="219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8299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6C8266-F187-4A57-99AC-9391C6E01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Источники специального назначения -имитаторы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A385A6-3FE0-4B49-BBF9-FD2E3EE21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036712"/>
          </a:xfrm>
        </p:spPr>
        <p:txBody>
          <a:bodyPr/>
          <a:lstStyle/>
          <a:p>
            <a:r>
              <a:rPr lang="ru-RU" dirty="0"/>
              <a:t>Имитаторы счетных образцов, фильтров, ТВЭЛ, ТВС и пр.</a:t>
            </a:r>
          </a:p>
          <a:p>
            <a:r>
              <a:rPr lang="ru-RU" dirty="0"/>
              <a:t>000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EC241DD-3FF4-41CA-9C82-C5ABA5751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780928"/>
            <a:ext cx="4367491" cy="285352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0F70ADF-08BB-405B-BC3E-E67D893833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793254"/>
            <a:ext cx="4276474" cy="2853519"/>
          </a:xfrm>
          <a:prstGeom prst="rect">
            <a:avLst/>
          </a:prstGeom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D4A60D69-7DA2-4BFE-BA99-AFF02DECFBDB}"/>
              </a:ext>
            </a:extLst>
          </p:cNvPr>
          <p:cNvSpPr txBox="1">
            <a:spLocks/>
          </p:cNvSpPr>
          <p:nvPr/>
        </p:nvSpPr>
        <p:spPr bwMode="auto">
          <a:xfrm>
            <a:off x="467084" y="5778463"/>
            <a:ext cx="3528851" cy="386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ru-RU" sz="1400" kern="0" dirty="0"/>
              <a:t>Имитаторы счетных образцов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AE5AF263-FA3B-43DB-A985-685DAF75F9BA}"/>
              </a:ext>
            </a:extLst>
          </p:cNvPr>
          <p:cNvSpPr txBox="1">
            <a:spLocks/>
          </p:cNvSpPr>
          <p:nvPr/>
        </p:nvSpPr>
        <p:spPr bwMode="auto">
          <a:xfrm>
            <a:off x="5004048" y="5803440"/>
            <a:ext cx="3528851" cy="386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ru-RU" sz="1400" kern="0" dirty="0"/>
              <a:t>Имитаторы поверхностной загрязненности ТВЭЛ и ТВС</a:t>
            </a:r>
          </a:p>
        </p:txBody>
      </p:sp>
    </p:spTree>
    <p:extLst>
      <p:ext uri="{BB962C8B-B14F-4D97-AF65-F5344CB8AC3E}">
        <p14:creationId xmlns:p14="http://schemas.microsoft.com/office/powerpoint/2010/main" val="1198298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362534"/>
            <a:ext cx="8568952" cy="496887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006E2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Установка для поверки плоских источников бета и альфа-излучений 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139952" y="4282684"/>
            <a:ext cx="4608760" cy="1666596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Перспективы – </a:t>
            </a:r>
          </a:p>
          <a:p>
            <a:pPr marL="182563" lvl="0">
              <a:spcBef>
                <a:spcPct val="20000"/>
              </a:spcBef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Расширение на гамма-излучающие радионуклиды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7"/>
          <p:cNvSpPr>
            <a:spLocks noChangeArrowheads="1"/>
          </p:cNvSpPr>
          <p:nvPr/>
        </p:nvSpPr>
        <p:spPr bwMode="auto">
          <a:xfrm>
            <a:off x="395288" y="1473200"/>
            <a:ext cx="3096592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400" b="1" u="sng" dirty="0">
                <a:solidFill>
                  <a:srgbClr val="006E24"/>
                </a:solidFill>
                <a:latin typeface="Verdana" panose="020B0604030504040204" pitchFamily="34" charset="0"/>
              </a:rPr>
              <a:t>Назначение:</a:t>
            </a:r>
          </a:p>
          <a:p>
            <a:endParaRPr lang="ru-RU" altLang="ru-RU" sz="1400" b="1" u="sng" dirty="0">
              <a:solidFill>
                <a:srgbClr val="006E24"/>
              </a:solidFill>
              <a:latin typeface="Verdana" panose="020B0604030504040204" pitchFamily="34" charset="0"/>
            </a:endParaRPr>
          </a:p>
          <a:p>
            <a:r>
              <a:rPr lang="ru-RU" altLang="ru-RU" sz="1400" dirty="0">
                <a:latin typeface="Verdana" panose="020B0604030504040204" pitchFamily="34" charset="0"/>
              </a:rPr>
              <a:t>Поверка и калибровка радиометрических источников альфа- и бета-излучения типа П9, У4, У8, С0 различных типоразмеров (от 1 до 6), в</a:t>
            </a:r>
          </a:p>
        </p:txBody>
      </p:sp>
      <p:sp>
        <p:nvSpPr>
          <p:cNvPr id="10" name="Прямоугольник 6"/>
          <p:cNvSpPr>
            <a:spLocks noChangeArrowheads="1"/>
          </p:cNvSpPr>
          <p:nvPr/>
        </p:nvSpPr>
        <p:spPr bwMode="auto">
          <a:xfrm>
            <a:off x="201337" y="3126748"/>
            <a:ext cx="3644869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 sz="1400" b="1" u="sng" dirty="0">
              <a:solidFill>
                <a:srgbClr val="006E24"/>
              </a:solidFill>
              <a:latin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1400" dirty="0">
                <a:latin typeface="Verdana" panose="020B0604030504040204" pitchFamily="34" charset="0"/>
              </a:rPr>
              <a:t>Реализует принципы измерения по ГОСТ 8.581-2003 и ГОСТ 8.582-2003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1400" dirty="0">
                <a:latin typeface="Verdana" panose="020B0604030504040204" pitchFamily="34" charset="0"/>
              </a:rPr>
              <a:t>Доверительная относительная погрешность аттестации источников при доверительной вероятности 0,95%:не более 4%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1400" dirty="0">
                <a:latin typeface="Verdana" panose="020B0604030504040204" pitchFamily="34" charset="0"/>
              </a:rPr>
              <a:t>Диапазон измеряемой активности (потока альфа- и бета частиц): 4 – 10</a:t>
            </a:r>
            <a:r>
              <a:rPr lang="ru-RU" altLang="ru-RU" sz="1400" baseline="30000" dirty="0">
                <a:latin typeface="Verdana" panose="020B0604030504040204" pitchFamily="34" charset="0"/>
              </a:rPr>
              <a:t>9</a:t>
            </a:r>
            <a:r>
              <a:rPr lang="ru-RU" altLang="ru-RU" sz="1400" dirty="0">
                <a:latin typeface="Verdana" panose="020B0604030504040204" pitchFamily="34" charset="0"/>
              </a:rPr>
              <a:t> Бк (1/с)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1400" dirty="0">
                <a:latin typeface="Verdana" panose="020B0604030504040204" pitchFamily="34" charset="0"/>
              </a:rPr>
              <a:t>Возможность использования в качестве компаратора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1400" dirty="0">
                <a:latin typeface="Verdana" panose="020B0604030504040204" pitchFamily="34" charset="0"/>
              </a:rPr>
              <a:t>Протоколирование результатов измерений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640" y="950472"/>
            <a:ext cx="5686709" cy="333221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94A885-995F-4561-9EC6-EDD6779EC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562074"/>
          </a:xfrm>
        </p:spPr>
        <p:txBody>
          <a:bodyPr/>
          <a:lstStyle/>
          <a:p>
            <a:r>
              <a:rPr lang="ru-RU" sz="1800" dirty="0"/>
              <a:t>Ионизационные камеры </a:t>
            </a:r>
            <a:r>
              <a:rPr lang="ru-RU" sz="1800" dirty="0" err="1"/>
              <a:t>колодцевого</a:t>
            </a:r>
            <a:r>
              <a:rPr lang="ru-RU" sz="1800" dirty="0"/>
              <a:t> типа РИС-А «</a:t>
            </a:r>
            <a:r>
              <a:rPr lang="ru-RU" sz="1800" dirty="0" err="1"/>
              <a:t>Дозкалибраторы</a:t>
            </a:r>
            <a:r>
              <a:rPr lang="ru-RU" sz="1800" dirty="0"/>
              <a:t>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6C0443-5C98-4B3C-AB16-A348EB2CF3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764" y="562074"/>
            <a:ext cx="8820472" cy="1336984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/>
              <a:t>1 </a:t>
            </a:r>
            <a:r>
              <a:rPr lang="ru-RU" sz="2800" dirty="0" err="1"/>
              <a:t>МБк</a:t>
            </a:r>
            <a:r>
              <a:rPr lang="ru-RU" sz="2800" dirty="0"/>
              <a:t> – 3,7·10</a:t>
            </a:r>
            <a:r>
              <a:rPr lang="ru-RU" sz="2800" baseline="30000" dirty="0"/>
              <a:t>11</a:t>
            </a:r>
            <a:r>
              <a:rPr lang="ru-RU" sz="2800" dirty="0"/>
              <a:t> Бк РЭ 1р (5,5·10</a:t>
            </a:r>
            <a:r>
              <a:rPr lang="ru-RU" sz="2800" baseline="30000" dirty="0"/>
              <a:t>12</a:t>
            </a:r>
            <a:r>
              <a:rPr lang="ru-RU" sz="2800" dirty="0"/>
              <a:t> Бк РЭ 2р)</a:t>
            </a:r>
          </a:p>
          <a:p>
            <a:pPr marL="0" indent="0">
              <a:buNone/>
            </a:pPr>
            <a:r>
              <a:rPr lang="ru-RU" sz="2800" dirty="0"/>
              <a:t>Перспективы – расширение до диапазона 10 </a:t>
            </a:r>
            <a:r>
              <a:rPr lang="ru-RU" sz="2800" dirty="0" err="1"/>
              <a:t>кБк</a:t>
            </a:r>
            <a:endParaRPr lang="ru-RU" sz="28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798F607-D8B7-425A-95F3-77A3FCEE4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99058"/>
            <a:ext cx="9144000" cy="492556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38E3168-BD26-4AFB-BDA8-F4173F8893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" t="21330" r="8247" b="8321"/>
          <a:stretch/>
        </p:blipFill>
        <p:spPr>
          <a:xfrm>
            <a:off x="9885" y="1516666"/>
            <a:ext cx="3255897" cy="1947723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2426417256"/>
      </p:ext>
    </p:extLst>
  </p:cSld>
  <p:clrMapOvr>
    <a:masterClrMapping/>
  </p:clrMapOvr>
</p:sld>
</file>

<file path=ppt/theme/theme1.xml><?xml version="1.0" encoding="utf-8"?>
<a:theme xmlns:a="http://schemas.openxmlformats.org/drawingml/2006/main" name="1_Оформление по умолчанию">
  <a:themeElements>
    <a:clrScheme name="Оформление по умолчанию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rgbClr val="FFC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7413</TotalTime>
  <Words>681</Words>
  <Application>Microsoft Office PowerPoint</Application>
  <PresentationFormat>Экран (4:3)</PresentationFormat>
  <Paragraphs>118</Paragraphs>
  <Slides>14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Calibri</vt:lpstr>
      <vt:lpstr>Times New Roman</vt:lpstr>
      <vt:lpstr>Verdana</vt:lpstr>
      <vt:lpstr>1_Оформление по умолчанию</vt:lpstr>
      <vt:lpstr>Тема Office</vt:lpstr>
      <vt:lpstr>Презентация PowerPoint</vt:lpstr>
      <vt:lpstr>Эталоны в области спектрометрии и радиометрии</vt:lpstr>
      <vt:lpstr>Презентация PowerPoint</vt:lpstr>
      <vt:lpstr>Презентация PowerPoint</vt:lpstr>
      <vt:lpstr>Плоские источники альфа- и бета-излучений (1-6)С0, (1-6)П9, ОСАИ</vt:lpstr>
      <vt:lpstr> Объемные источники Рабочие эталоны  </vt:lpstr>
      <vt:lpstr>Источники специального назначения -имитаторы</vt:lpstr>
      <vt:lpstr>Установка для поверки плоских источников бета и альфа-излучений </vt:lpstr>
      <vt:lpstr>Ионизационные камеры колодцевого типа РИС-А «Дозкалибраторы»</vt:lpstr>
      <vt:lpstr>Оборудование для реализации метода совпадений (входит в состав ГЭТ 6-2016)</vt:lpstr>
      <vt:lpstr>Установки поверочные УПГД-02А «Фотон» до 1 Зв/ч и УПГД-03А «Фотон-2» до 30 Зв/ч</vt:lpstr>
      <vt:lpstr>Презентация PowerPoint</vt:lpstr>
      <vt:lpstr>Ионизационные камеры  (1 л , 0,6 см3)</vt:lpstr>
      <vt:lpstr>Основные принципы разработки эталонов</vt:lpstr>
    </vt:vector>
  </TitlesOfParts>
  <Company>12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Федеральный закон Российской Федерации от 26 июня 2008 года N 102-ФЗ</dc:title>
  <dc:creator>дом</dc:creator>
  <cp:lastModifiedBy>Коростин Сергей Владимирович</cp:lastModifiedBy>
  <cp:revision>869</cp:revision>
  <cp:lastPrinted>2016-05-13T06:34:09Z</cp:lastPrinted>
  <dcterms:created xsi:type="dcterms:W3CDTF">2009-03-10T17:03:07Z</dcterms:created>
  <dcterms:modified xsi:type="dcterms:W3CDTF">2019-10-21T16:43:13Z</dcterms:modified>
</cp:coreProperties>
</file>